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30" r:id="rId2"/>
    <p:sldId id="258" r:id="rId3"/>
    <p:sldId id="266" r:id="rId4"/>
    <p:sldId id="268" r:id="rId5"/>
    <p:sldId id="269" r:id="rId6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3" autoAdjust="0"/>
    <p:restoredTop sz="90929"/>
  </p:normalViewPr>
  <p:slideViewPr>
    <p:cSldViewPr>
      <p:cViewPr varScale="1">
        <p:scale>
          <a:sx n="83" d="100"/>
          <a:sy n="83" d="100"/>
        </p:scale>
        <p:origin x="-14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112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 noProof="0" smtClean="0"/>
              <a:t>Click to edit Master text styles</a:t>
            </a:r>
          </a:p>
          <a:p>
            <a:pPr lvl="1"/>
            <a:r>
              <a:rPr lang="ro-RO" altLang="ro-RO" noProof="0" smtClean="0"/>
              <a:t>Second level</a:t>
            </a:r>
          </a:p>
          <a:p>
            <a:pPr lvl="2"/>
            <a:r>
              <a:rPr lang="ro-RO" altLang="ro-RO" noProof="0" smtClean="0"/>
              <a:t>Third level</a:t>
            </a:r>
          </a:p>
          <a:p>
            <a:pPr lvl="3"/>
            <a:r>
              <a:rPr lang="ro-RO" altLang="ro-RO" noProof="0" smtClean="0"/>
              <a:t>Fourth level</a:t>
            </a:r>
          </a:p>
          <a:p>
            <a:pPr lvl="4"/>
            <a:r>
              <a:rPr lang="ro-RO" altLang="ro-RO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DC10FD-7BBE-4EB8-9B31-E53ED08E1349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0158-F6F7-4427-BCAC-5C8B90187AB1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78136-45A2-4FA2-AA3D-47229DF26ACD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FB92F-035C-4B1B-ABF1-1603236A616A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E1E30-61F9-4779-BDB3-FC1C7C41EDA1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D0DB-60F5-473D-A812-2330955F25ED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3BF12-EFC8-49A8-8C67-45BF6AA6E2B5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97CAF-0D81-4C69-873A-3A0218E9907E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52D9-237D-43E7-BA2E-23F092300C82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E7455-0752-4454-95E0-AF0E9D7D9441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2438F2-0428-4C79-B02F-1D84E1F29204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AB5A-75C5-4CDE-99C3-EF23F8F08C3A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Click to edit Master text styles</a:t>
            </a:r>
          </a:p>
          <a:p>
            <a:pPr lvl="1"/>
            <a:r>
              <a:rPr lang="en-US" altLang="ro-RO" smtClean="0"/>
              <a:t>Second level</a:t>
            </a:r>
          </a:p>
          <a:p>
            <a:pPr lvl="2"/>
            <a:r>
              <a:rPr lang="en-US" altLang="ro-RO" smtClean="0"/>
              <a:t>Third level</a:t>
            </a:r>
          </a:p>
          <a:p>
            <a:pPr lvl="3"/>
            <a:r>
              <a:rPr lang="en-US" altLang="ro-RO" smtClean="0"/>
              <a:t>Fourth level</a:t>
            </a:r>
          </a:p>
          <a:p>
            <a:pPr lvl="4"/>
            <a:r>
              <a:rPr lang="en-US" altLang="ro-R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o-RO" alt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DA1AF0-51FB-4914-95DE-458E8B01A3AD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2" r:id="rId2"/>
    <p:sldLayoutId id="2147483700" r:id="rId3"/>
    <p:sldLayoutId id="2147483693" r:id="rId4"/>
    <p:sldLayoutId id="2147483694" r:id="rId5"/>
    <p:sldLayoutId id="2147483695" r:id="rId6"/>
    <p:sldLayoutId id="2147483696" r:id="rId7"/>
    <p:sldLayoutId id="2147483701" r:id="rId8"/>
    <p:sldLayoutId id="2147483702" r:id="rId9"/>
    <p:sldLayoutId id="2147483697" r:id="rId10"/>
    <p:sldLayoutId id="2147483698" r:id="rId11"/>
  </p:sldLayoutIdLst>
  <p:transition>
    <p:wedg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5257800" cy="1447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o-RO" altLang="ro-RO" cap="none" smtClean="0">
                <a:solidFill>
                  <a:srgbClr val="04516D"/>
                </a:solidFill>
              </a:rPr>
              <a:t>ȘCOALA GIMNAZIALĂ NR. 3</a:t>
            </a:r>
            <a:r>
              <a:rPr lang="en-US" altLang="ro-RO" cap="none" smtClean="0">
                <a:solidFill>
                  <a:srgbClr val="04516D"/>
                </a:solidFill>
              </a:rPr>
              <a:t/>
            </a:r>
            <a:br>
              <a:rPr lang="en-US" altLang="ro-RO" cap="none" smtClean="0">
                <a:solidFill>
                  <a:srgbClr val="04516D"/>
                </a:solidFill>
              </a:rPr>
            </a:br>
            <a:r>
              <a:rPr lang="ro-RO" altLang="ro-RO" cap="none" smtClean="0">
                <a:solidFill>
                  <a:srgbClr val="04516D"/>
                </a:solidFill>
              </a:rPr>
              <a:t>SUCEAVA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88660-CBC1-46B0-AB8C-E16F569606DE}" type="slidenum">
              <a:rPr lang="ro-RO" altLang="ro-RO"/>
              <a:pPr>
                <a:defRPr/>
              </a:pPr>
              <a:t>1</a:t>
            </a:fld>
            <a:endParaRPr lang="ro-RO" altLang="ro-RO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2508250"/>
            <a:ext cx="8626475" cy="1616075"/>
          </a:xfrm>
          <a:prstGeom prst="rect">
            <a:avLst/>
          </a:prstGeom>
        </p:spPr>
        <p:txBody>
          <a:bodyPr bIns="9144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ro-RO" sz="1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AL</a:t>
            </a:r>
            <a:r>
              <a:rPr lang="ro-RO" altLang="ro-RO" sz="1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GORITMI</a:t>
            </a:r>
            <a:endParaRPr lang="en-US" altLang="ro-RO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2903" y="4267200"/>
            <a:ext cx="45448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o-RO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Clasa a V </a:t>
            </a:r>
            <a:r>
              <a:rPr lang="ro-RO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-a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6163270"/>
            <a:ext cx="466826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o-RO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Prof. Daniela PETROVICI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DB75C-2A38-47CF-8A43-90668F9EA0DE}" type="slidenum">
              <a:rPr lang="ro-RO" altLang="ro-RO"/>
              <a:pPr>
                <a:defRPr/>
              </a:pPr>
              <a:t>2</a:t>
            </a:fld>
            <a:endParaRPr lang="ro-RO" altLang="ro-R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rgbClr val="C00000"/>
                </a:solidFill>
              </a:rPr>
              <a:t>Etapele de rezolvare a unei probleme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8738"/>
            <a:ext cx="108108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1066800"/>
            <a:ext cx="8915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o-RO"/>
              <a:t>	</a:t>
            </a:r>
            <a:r>
              <a:rPr lang="en-US">
                <a:solidFill>
                  <a:srgbClr val="04516D"/>
                </a:solidFill>
              </a:rPr>
              <a:t>Prelucrarea informa</a:t>
            </a:r>
            <a:r>
              <a:rPr lang="ro-RO">
                <a:solidFill>
                  <a:srgbClr val="04516D"/>
                </a:solidFill>
              </a:rPr>
              <a:t>țiilor cu ajutorul calculatoarelor presupune definirea următorului lanț: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" y="2133600"/>
            <a:ext cx="19812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o-RO">
                <a:solidFill>
                  <a:srgbClr val="FFFFFF"/>
                </a:solidFill>
              </a:rPr>
              <a:t>INTRĂRI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2133600"/>
            <a:ext cx="23622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o-RO">
                <a:solidFill>
                  <a:srgbClr val="FFFFFF"/>
                </a:solidFill>
              </a:rPr>
              <a:t>PRELUCRĂRI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078415" y="2127738"/>
            <a:ext cx="1981200" cy="8382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/>
              <a:t>IEȘIRI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175" y="3200400"/>
            <a:ext cx="8915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o-RO" dirty="0"/>
              <a:t>	Etapele de rezolvare a unei probleme </a:t>
            </a:r>
            <a:r>
              <a:rPr lang="ro-RO" dirty="0">
                <a:solidFill>
                  <a:schemeClr val="accent3">
                    <a:lumMod val="50000"/>
                  </a:schemeClr>
                </a:solidFill>
              </a:rPr>
              <a:t>cu ajutorul calculatorului sunt: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073525"/>
            <a:ext cx="9220200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ro-RO" sz="2200" dirty="0"/>
              <a:t>Analiza problemei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ro-RO" sz="2200" dirty="0">
                <a:solidFill>
                  <a:schemeClr val="accent4">
                    <a:lumMod val="75000"/>
                  </a:schemeClr>
                </a:solidFill>
              </a:rPr>
              <a:t>Elaborarea modului de rezolvare a problemei (pașii de rezolvare)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ro-RO" sz="2200" dirty="0">
                <a:solidFill>
                  <a:srgbClr val="002060"/>
                </a:solidFill>
              </a:rPr>
              <a:t>Scrierea pașilor de rezolvare într-un limbaj de programare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ro-RO" sz="2200" dirty="0">
                <a:solidFill>
                  <a:schemeClr val="accent5">
                    <a:lumMod val="50000"/>
                  </a:schemeClr>
                </a:solidFill>
              </a:rPr>
              <a:t>Testarea programului și corectarea erorilor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14400"/>
            <a:ext cx="8991600" cy="8382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o-RO" altLang="ro-RO" sz="2000" b="0" smtClean="0">
                <a:latin typeface="Comic Sans MS" pitchFamily="66" charset="0"/>
              </a:rPr>
              <a:t>		Se numeşte </a:t>
            </a:r>
            <a:r>
              <a:rPr lang="ro-RO" altLang="ro-RO" sz="2000" b="0" smtClean="0">
                <a:solidFill>
                  <a:srgbClr val="04516D"/>
                </a:solidFill>
                <a:latin typeface="Comic Sans MS" pitchFamily="66" charset="0"/>
              </a:rPr>
              <a:t>algoritm</a:t>
            </a:r>
            <a:r>
              <a:rPr lang="ro-RO" altLang="ro-RO" sz="2000" b="0" smtClean="0">
                <a:latin typeface="Comic Sans MS" pitchFamily="66" charset="0"/>
              </a:rPr>
              <a:t> o succesiune finită și ordonată de operaţii prin care pornind de la un set de datele de intrare se produc un set de dare de ieșire.</a:t>
            </a:r>
          </a:p>
          <a:p>
            <a:pPr algn="just" eaLnBrk="1" hangingPunct="1">
              <a:buFontTx/>
              <a:buNone/>
            </a:pPr>
            <a:endParaRPr lang="ro-RO" altLang="ro-RO" sz="2000" b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D8992-CC42-438C-BCC5-34FE64E2E1A6}" type="slidenum">
              <a:rPr lang="ro-RO" altLang="ro-RO"/>
              <a:pPr>
                <a:defRPr/>
              </a:pPr>
              <a:t>3</a:t>
            </a:fld>
            <a:endParaRPr lang="ro-RO" alt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8039100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rgbClr val="C00000"/>
                </a:solidFill>
              </a:rPr>
              <a:t>Definiție</a:t>
            </a:r>
            <a:endParaRPr lang="ro-RO" dirty="0">
              <a:solidFill>
                <a:srgbClr val="C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52400" y="1828800"/>
            <a:ext cx="3276600" cy="533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/>
              <a:t>DATE DE INTRARE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1828800"/>
            <a:ext cx="2362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/>
              <a:t>ALGORITM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791200" y="1828800"/>
            <a:ext cx="3276600" cy="5334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/>
              <a:t>DATE DE IEȘIRE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665413"/>
            <a:ext cx="44989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dirty="0">
                <a:solidFill>
                  <a:schemeClr val="accent2">
                    <a:lumMod val="75000"/>
                  </a:schemeClr>
                </a:solidFill>
              </a:rPr>
              <a:t>OBIECTELE ALGORITMILOR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050" y="3200400"/>
            <a:ext cx="892175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o-RO"/>
              <a:t>	</a:t>
            </a:r>
            <a:r>
              <a:rPr lang="ro-RO">
                <a:solidFill>
                  <a:srgbClr val="0679A3"/>
                </a:solidFill>
              </a:rPr>
              <a:t>Orice algoritm folosește anumite obiecte asupra cărora sunt permise anumite operații. </a:t>
            </a:r>
          </a:p>
          <a:p>
            <a:pPr algn="just"/>
            <a:r>
              <a:rPr lang="ro-RO"/>
              <a:t>	Aceste obiecte sunt de două tipuri: </a:t>
            </a:r>
          </a:p>
          <a:p>
            <a:pPr algn="just">
              <a:buFontTx/>
              <a:buChar char="-"/>
            </a:pPr>
            <a:r>
              <a:rPr lang="ro-RO"/>
              <a:t>date</a:t>
            </a:r>
          </a:p>
          <a:p>
            <a:pPr algn="just">
              <a:buFontTx/>
              <a:buChar char="-"/>
            </a:pPr>
            <a:r>
              <a:rPr lang="ro-RO"/>
              <a:t>expresii 	</a:t>
            </a:r>
          </a:p>
          <a:p>
            <a:pPr algn="just"/>
            <a:r>
              <a:rPr lang="ro-RO"/>
              <a:t>	Datele unui algoritm pot fi de două tipuri: </a:t>
            </a:r>
          </a:p>
          <a:p>
            <a:pPr algn="just">
              <a:buFontTx/>
              <a:buChar char="-"/>
            </a:pPr>
            <a:r>
              <a:rPr lang="ro-RO"/>
              <a:t>constante</a:t>
            </a:r>
          </a:p>
          <a:p>
            <a:pPr algn="just">
              <a:buFontTx/>
              <a:buChar char="-"/>
            </a:pPr>
            <a:r>
              <a:rPr lang="ro-RO"/>
              <a:t>variabile</a:t>
            </a:r>
          </a:p>
        </p:txBody>
      </p:sp>
      <p:pic>
        <p:nvPicPr>
          <p:cNvPr id="820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075" y="3587750"/>
            <a:ext cx="18637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21575" cy="549275"/>
          </a:xfrm>
        </p:spPr>
        <p:txBody>
          <a:bodyPr/>
          <a:lstStyle/>
          <a:p>
            <a:pPr eaLnBrk="1" hangingPunct="1">
              <a:defRPr/>
            </a:pPr>
            <a:r>
              <a:rPr lang="ro-RO" dirty="0" smtClean="0">
                <a:solidFill>
                  <a:schemeClr val="accent3">
                    <a:lumMod val="50000"/>
                  </a:schemeClr>
                </a:solidFill>
              </a:rPr>
              <a:t>Metode de reprezentare a algoritmilor</a:t>
            </a:r>
            <a:endParaRPr lang="ro-RO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3B4A4-52AE-4482-BE07-73DBABDFE3DC}" type="slidenum">
              <a:rPr lang="ro-RO" altLang="ro-RO"/>
              <a:pPr>
                <a:defRPr/>
              </a:pPr>
              <a:t>4</a:t>
            </a:fld>
            <a:endParaRPr lang="ro-RO" altLang="ro-RO"/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8763000" cy="142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o-RO" altLang="ro-RO"/>
              <a:t>1. </a:t>
            </a:r>
            <a:r>
              <a:rPr lang="ro-RO" altLang="ro-RO">
                <a:solidFill>
                  <a:srgbClr val="863204"/>
                </a:solidFill>
              </a:rPr>
              <a:t>Limbajul natural </a:t>
            </a:r>
            <a:r>
              <a:rPr lang="ro-RO" altLang="ro-RO"/>
              <a:t>nu permite o descriere suficient de exactă a algoritmilor. Din acest motiv pentru reprezentarea algoritmilor se folosesc diferite forme de descriere caracteristice.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" y="2381250"/>
            <a:ext cx="8686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altLang="ro-RO"/>
              <a:t>2. </a:t>
            </a:r>
            <a:r>
              <a:rPr lang="ro-RO" altLang="ro-RO">
                <a:solidFill>
                  <a:srgbClr val="863204"/>
                </a:solidFill>
              </a:rPr>
              <a:t>Limbajul Pseudocod </a:t>
            </a:r>
            <a:r>
              <a:rPr lang="ro-RO" altLang="ro-RO"/>
              <a:t>foloseşte cuvinte cheie, adică nişte cuvinte cu înţeles prestabilit ce indică operaţia care se execută.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575" y="3676650"/>
            <a:ext cx="8610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altLang="ro-RO"/>
              <a:t>3. </a:t>
            </a:r>
            <a:r>
              <a:rPr lang="ro-RO" altLang="ro-RO">
                <a:solidFill>
                  <a:srgbClr val="863204"/>
                </a:solidFill>
              </a:rPr>
              <a:t>Schemele logice </a:t>
            </a:r>
            <a:r>
              <a:rPr lang="ro-RO" altLang="ro-RO"/>
              <a:t>utilizează săgeţi de legătură între diferite forme geometrice care simbolizează acţiunile ce urmează a fi executate.</a:t>
            </a:r>
          </a:p>
        </p:txBody>
      </p:sp>
      <p:pic>
        <p:nvPicPr>
          <p:cNvPr id="9223" name="Picture 6" descr="Simul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3" y="5010150"/>
            <a:ext cx="196691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HQ Book PNG Transparent Book.PNG Images. | Plus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611688"/>
            <a:ext cx="4762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549275"/>
          </a:xfrm>
        </p:spPr>
        <p:txBody>
          <a:bodyPr/>
          <a:lstStyle/>
          <a:p>
            <a:pPr algn="ctr" eaLnBrk="1" hangingPunct="1">
              <a:defRPr/>
            </a:pP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Corespondenţa între instrucţiunile pseudocod şi blocurile din schemele </a:t>
            </a:r>
            <a:r>
              <a:rPr lang="ro-RO" dirty="0" smtClean="0">
                <a:solidFill>
                  <a:schemeClr val="accent2">
                    <a:lumMod val="50000"/>
                  </a:schemeClr>
                </a:solidFill>
              </a:rPr>
              <a:t>logice </a:t>
            </a:r>
            <a:endParaRPr lang="ro-R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3FE03-C2DA-4E4B-A6BF-1F9DCFD89DE6}" type="slidenum">
              <a:rPr lang="ro-RO" altLang="ro-RO"/>
              <a:pPr>
                <a:defRPr/>
              </a:pPr>
              <a:t>5</a:t>
            </a:fld>
            <a:endParaRPr lang="ro-RO" altLang="ro-RO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925513"/>
            <a:ext cx="70104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690403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1157</TotalTime>
  <Words>150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Comic Sans MS</vt:lpstr>
      <vt:lpstr>Arial</vt:lpstr>
      <vt:lpstr>Franklin Gothic Medium</vt:lpstr>
      <vt:lpstr>Franklin Gothic Book</vt:lpstr>
      <vt:lpstr>Wingdings</vt:lpstr>
      <vt:lpstr>Times New Roman</vt:lpstr>
      <vt:lpstr>Angles</vt:lpstr>
      <vt:lpstr>ȘCOALA GIMNAZIALĂ NR. 3 SUCEAVA</vt:lpstr>
      <vt:lpstr>Etapele de rezolvare a unei probleme</vt:lpstr>
      <vt:lpstr>Definiție</vt:lpstr>
      <vt:lpstr>Metode de reprezentare a algoritmilor</vt:lpstr>
      <vt:lpstr>Corespondenţa între instrucţiunile pseudocod şi blocurile din schemele logice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ALGORITMI</dc:title>
  <dc:creator>Un utilizator Microsoft Office mulţumit</dc:creator>
  <cp:lastModifiedBy>Admin</cp:lastModifiedBy>
  <cp:revision>291</cp:revision>
  <dcterms:created xsi:type="dcterms:W3CDTF">2004-02-10T07:37:24Z</dcterms:created>
  <dcterms:modified xsi:type="dcterms:W3CDTF">2020-06-12T08:21:20Z</dcterms:modified>
</cp:coreProperties>
</file>