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263" r:id="rId7"/>
    <p:sldId id="264" r:id="rId8"/>
    <p:sldId id="267" r:id="rId9"/>
    <p:sldId id="266" r:id="rId10"/>
    <p:sldId id="265" r:id="rId11"/>
    <p:sldId id="259"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97FF"/>
    <a:srgbClr val="D68B1C"/>
    <a:srgbClr val="FF9E1D"/>
    <a:srgbClr val="253600"/>
    <a:srgbClr val="552579"/>
    <a:srgbClr val="D09622"/>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96"/>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670" y="4364321"/>
            <a:ext cx="7940660" cy="1507960"/>
          </a:xfrm>
          <a:effectLst/>
        </p:spPr>
        <p:txBody>
          <a:bodyPr>
            <a:normAutofit/>
          </a:bodyPr>
          <a:lstStyle>
            <a:lvl1pPr algn="r">
              <a:defRPr sz="3600">
                <a:solidFill>
                  <a:srgbClr val="002060"/>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601670" y="5872280"/>
            <a:ext cx="7940660" cy="629910"/>
          </a:xfrm>
        </p:spPr>
        <p:txBody>
          <a:bodyPr>
            <a:normAutofit/>
          </a:bodyPr>
          <a:lstStyle>
            <a:lvl1pPr marL="0" indent="0" algn="r">
              <a:buNone/>
              <a:defRPr sz="2800">
                <a:solidFill>
                  <a:srgbClr val="2597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291130"/>
            <a:ext cx="8229600" cy="458115"/>
          </a:xfrm>
        </p:spPr>
        <p:txBody>
          <a:bodyPr>
            <a:normAutofit/>
          </a:bodyPr>
          <a:lstStyle>
            <a:lvl1pPr algn="r">
              <a:defRPr sz="3600">
                <a:solidFill>
                  <a:srgbClr val="2597F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5" y="1749245"/>
            <a:ext cx="8229600" cy="3817625"/>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0604" y="527605"/>
            <a:ext cx="7024429" cy="763525"/>
          </a:xfrm>
        </p:spPr>
        <p:txBody>
          <a:bodyPr>
            <a:normAutofit/>
          </a:bodyPr>
          <a:lstStyle>
            <a:lvl1pPr algn="l">
              <a:defRPr sz="3600">
                <a:solidFill>
                  <a:srgbClr val="2597F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70605" y="1443835"/>
            <a:ext cx="7024429" cy="4275740"/>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291130"/>
            <a:ext cx="8229600" cy="532180"/>
          </a:xfrm>
        </p:spPr>
        <p:txBody>
          <a:bodyPr>
            <a:normAutofit/>
          </a:bodyPr>
          <a:lstStyle>
            <a:lvl1pPr algn="r">
              <a:defRPr sz="3600">
                <a:solidFill>
                  <a:srgbClr val="2597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1901949"/>
            <a:ext cx="4040188" cy="639762"/>
          </a:xfrm>
        </p:spPr>
        <p:txBody>
          <a:bodyPr anchor="b"/>
          <a:lstStyle>
            <a:lvl1pPr marL="0" indent="0">
              <a:buNone/>
              <a:defRPr sz="2400" b="1">
                <a:solidFill>
                  <a:srgbClr val="2597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531812"/>
            <a:ext cx="4040188" cy="303505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790" y="1901949"/>
            <a:ext cx="4041775" cy="639762"/>
          </a:xfrm>
        </p:spPr>
        <p:txBody>
          <a:bodyPr anchor="b"/>
          <a:lstStyle>
            <a:lvl1pPr marL="0" indent="0">
              <a:buNone/>
              <a:defRPr sz="2400" b="1">
                <a:solidFill>
                  <a:srgbClr val="2597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790" y="2531812"/>
            <a:ext cx="4041775" cy="303505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10/28/2020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10/28/2020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10/28/2020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10/28/2020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4375" y="3581705"/>
            <a:ext cx="7940660" cy="1507960"/>
          </a:xfrm>
        </p:spPr>
        <p:txBody>
          <a:bodyPr>
            <a:noAutofit/>
          </a:bodyPr>
          <a:lstStyle/>
          <a:p>
            <a:r>
              <a:rPr lang="ro-RO" dirty="0" smtClean="0"/>
              <a:t>APLICAȚII UTILE PENTRU ȘCOALA ONLINE</a:t>
            </a:r>
            <a:r>
              <a:rPr lang="en-US" dirty="0" smtClean="0"/>
              <a:t> </a:t>
            </a:r>
            <a:endParaRPr lang="en-US" dirty="0"/>
          </a:p>
        </p:txBody>
      </p:sp>
      <p:sp>
        <p:nvSpPr>
          <p:cNvPr id="3" name="Subtitle 2"/>
          <p:cNvSpPr>
            <a:spLocks noGrp="1"/>
          </p:cNvSpPr>
          <p:nvPr>
            <p:ph type="subTitle" idx="1"/>
          </p:nvPr>
        </p:nvSpPr>
        <p:spPr>
          <a:xfrm>
            <a:off x="601670" y="5261460"/>
            <a:ext cx="7940660" cy="629910"/>
          </a:xfrm>
        </p:spPr>
        <p:txBody>
          <a:bodyPr>
            <a:noAutofit/>
          </a:bodyPr>
          <a:lstStyle/>
          <a:p>
            <a:r>
              <a:rPr lang="ro-RO" dirty="0" smtClean="0"/>
              <a:t>Prof. Cornelia Boboc </a:t>
            </a:r>
          </a:p>
          <a:p>
            <a:r>
              <a:rPr lang="ro-RO" dirty="0" smtClean="0"/>
              <a:t>Școala Gimnazială Nr. 3 Sceava</a:t>
            </a:r>
            <a:endParaRPr lang="en-US" dirty="0"/>
          </a:p>
        </p:txBody>
      </p:sp>
      <p:pic>
        <p:nvPicPr>
          <p:cNvPr id="2050" name="Picture 2" descr="C:\Users\CORNELIA\AppData\Local\Microsoft\Windows\INetCache\IE\1U5FIBPK\education-2107899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5280" y="69490"/>
            <a:ext cx="2052368" cy="136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ORNELIA\AppData\Local\Microsoft\Windows\INetCache\IE\K6JX7W8Q\flipped-classroom-made-eas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2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914400" y="2360065"/>
            <a:ext cx="8229600" cy="1143000"/>
          </a:xfrm>
        </p:spPr>
        <p:txBody>
          <a:bodyPr/>
          <a:lstStyle/>
          <a:p>
            <a:pPr algn="l"/>
            <a:r>
              <a:rPr lang="ro-RO" dirty="0" smtClean="0"/>
              <a:t>Vă mulțumesc pentru atenție!</a:t>
            </a:r>
            <a:endParaRPr lang="en-US" dirty="0"/>
          </a:p>
        </p:txBody>
      </p:sp>
      <p:pic>
        <p:nvPicPr>
          <p:cNvPr id="8196" name="Picture 4" descr="C:\Users\CORNELIA\AppData\Local\Microsoft\Windows\INetCache\IE\VPPPRN3Z\iStock-87223224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115" y="3567824"/>
            <a:ext cx="3825389" cy="2840062"/>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CORNELIA\AppData\Local\Microsoft\Windows\INetCache\IE\VPPPRN3Z\online-3412473_960_7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55" y="3572025"/>
            <a:ext cx="4253793" cy="2835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633878"/>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idactica mea\3. DIRIGENTIE\2. COMISIA DIRIGINTILOR\2020  2021\cerc 23 octombrie\IMAGINI\1-care-platforme-online-va-pla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0115" y="261327"/>
            <a:ext cx="3970104" cy="22006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8965" y="3429000"/>
            <a:ext cx="8229600" cy="1143000"/>
          </a:xfrm>
        </p:spPr>
        <p:txBody>
          <a:bodyPr>
            <a:noAutofit/>
          </a:bodyPr>
          <a:lstStyle/>
          <a:p>
            <a:pPr algn="just"/>
            <a:r>
              <a:rPr lang="ro-RO" sz="3200" i="1" dirty="0" smtClean="0">
                <a:solidFill>
                  <a:srgbClr val="7B8C89"/>
                </a:solidFill>
                <a:latin typeface="Molengo"/>
              </a:rPr>
              <a:t>	</a:t>
            </a:r>
            <a:r>
              <a:rPr lang="vi-VN" sz="2400" i="1" dirty="0">
                <a:solidFill>
                  <a:schemeClr val="accent6">
                    <a:lumMod val="75000"/>
                  </a:schemeClr>
                </a:solidFill>
                <a:latin typeface="+mn-lt"/>
              </a:rPr>
              <a:t>Pentru a oferi elevilor o experiență interesantă și interactivă la clasă, complementar aplicațiilor Google pentru educație, profesorii pot folosi pentru ore, teme și proiecte numeroase resurse digitale. În plus, pot să fie activi în comunități dedicate educatorilor, să se înscrie în programe educaționale și să participe la competiții.</a:t>
            </a:r>
            <a:r>
              <a:rPr lang="ro-RO" sz="2400" i="1" dirty="0" smtClean="0">
                <a:solidFill>
                  <a:schemeClr val="accent6">
                    <a:lumMod val="75000"/>
                  </a:schemeClr>
                </a:solidFill>
                <a:latin typeface="Arial" pitchFamily="34" charset="0"/>
                <a:cs typeface="Arial" pitchFamily="34" charset="0"/>
              </a:rPr>
              <a:t>Aplicatii </a:t>
            </a:r>
            <a:r>
              <a:rPr lang="ro-RO" sz="2400" i="1" dirty="0">
                <a:solidFill>
                  <a:schemeClr val="accent6">
                    <a:lumMod val="75000"/>
                  </a:schemeClr>
                </a:solidFill>
                <a:latin typeface="Arial" pitchFamily="34" charset="0"/>
                <a:cs typeface="Arial" pitchFamily="34" charset="0"/>
              </a:rPr>
              <a:t>precum Animoto, Vtility, </a:t>
            </a:r>
            <a:r>
              <a:rPr lang="ro-RO" sz="2400" i="1" dirty="0" smtClean="0">
                <a:solidFill>
                  <a:schemeClr val="accent6">
                    <a:lumMod val="75000"/>
                  </a:schemeClr>
                </a:solidFill>
                <a:latin typeface="Arial" pitchFamily="34" charset="0"/>
                <a:cs typeface="Arial" pitchFamily="34" charset="0"/>
              </a:rPr>
              <a:t>Padlet</a:t>
            </a:r>
            <a:r>
              <a:rPr lang="ro-RO" sz="2400" i="1" dirty="0">
                <a:solidFill>
                  <a:schemeClr val="accent6">
                    <a:lumMod val="75000"/>
                  </a:schemeClr>
                </a:solidFill>
                <a:latin typeface="Arial" pitchFamily="34" charset="0"/>
                <a:cs typeface="Arial" pitchFamily="34" charset="0"/>
              </a:rPr>
              <a:t>, etc. sunt create pentru a ajuta elevii </a:t>
            </a:r>
            <a:r>
              <a:rPr lang="ro-RO" sz="2400" i="1" dirty="0" smtClean="0">
                <a:solidFill>
                  <a:schemeClr val="accent6">
                    <a:lumMod val="75000"/>
                  </a:schemeClr>
                </a:solidFill>
                <a:latin typeface="Arial" pitchFamily="34" charset="0"/>
                <a:cs typeface="Arial" pitchFamily="34" charset="0"/>
              </a:rPr>
              <a:t>în procesul </a:t>
            </a:r>
            <a:r>
              <a:rPr lang="ro-RO" sz="2400" i="1" dirty="0">
                <a:solidFill>
                  <a:schemeClr val="accent6">
                    <a:lumMod val="75000"/>
                  </a:schemeClr>
                </a:solidFill>
                <a:latin typeface="Arial" pitchFamily="34" charset="0"/>
                <a:cs typeface="Arial" pitchFamily="34" charset="0"/>
              </a:rPr>
              <a:t>de </a:t>
            </a:r>
            <a:r>
              <a:rPr lang="ro-RO" sz="2400" i="1" dirty="0" smtClean="0">
                <a:solidFill>
                  <a:schemeClr val="accent6">
                    <a:lumMod val="75000"/>
                  </a:schemeClr>
                </a:solidFill>
                <a:latin typeface="Arial" pitchFamily="34" charset="0"/>
                <a:cs typeface="Arial" pitchFamily="34" charset="0"/>
              </a:rPr>
              <a:t>învățare creativă.</a:t>
            </a:r>
            <a:r>
              <a:rPr lang="ro-RO" sz="2400" i="1" dirty="0">
                <a:solidFill>
                  <a:schemeClr val="accent6">
                    <a:lumMod val="75000"/>
                  </a:schemeClr>
                </a:solidFill>
                <a:latin typeface="Arial" pitchFamily="34" charset="0"/>
                <a:cs typeface="Arial" pitchFamily="34" charset="0"/>
              </a:rPr>
              <a:t> </a:t>
            </a:r>
          </a:p>
        </p:txBody>
      </p:sp>
    </p:spTree>
    <p:extLst>
      <p:ext uri="{BB962C8B-B14F-4D97-AF65-F5344CB8AC3E}">
        <p14:creationId xmlns:p14="http://schemas.microsoft.com/office/powerpoint/2010/main" val="410330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CORNELIA\AppData\Local\Microsoft\Windows\INetCache\IE\1U5FIBPK\logo_kahoot1[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92245" y="41445"/>
            <a:ext cx="3279290" cy="11294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09415" y="1291129"/>
            <a:ext cx="6713198" cy="5262979"/>
          </a:xfrm>
          <a:prstGeom prst="rect">
            <a:avLst/>
          </a:prstGeom>
          <a:noFill/>
        </p:spPr>
        <p:txBody>
          <a:bodyPr wrap="square" rtlCol="0">
            <a:spAutoFit/>
          </a:bodyPr>
          <a:lstStyle/>
          <a:p>
            <a:pPr marL="285750" indent="-285750">
              <a:buFont typeface="Arial" pitchFamily="34" charset="0"/>
              <a:buChar char="•"/>
            </a:pPr>
            <a:r>
              <a:rPr lang="ro-RO" sz="1400" b="1" dirty="0">
                <a:solidFill>
                  <a:schemeClr val="accent4">
                    <a:lumMod val="75000"/>
                  </a:schemeClr>
                </a:solidFill>
                <a:latin typeface="Arial" pitchFamily="34" charset="0"/>
                <a:cs typeface="Arial" pitchFamily="34" charset="0"/>
              </a:rPr>
              <a:t>Ce este "Kahoot!" ?</a:t>
            </a:r>
          </a:p>
          <a:p>
            <a:pPr algn="just"/>
            <a:r>
              <a:rPr lang="vi-VN" sz="1400" dirty="0" smtClean="0">
                <a:solidFill>
                  <a:schemeClr val="accent4">
                    <a:lumMod val="75000"/>
                  </a:schemeClr>
                </a:solidFill>
                <a:latin typeface="Arial" pitchFamily="34" charset="0"/>
                <a:cs typeface="Arial" pitchFamily="34" charset="0"/>
              </a:rPr>
              <a:t>Kahoot</a:t>
            </a:r>
            <a:r>
              <a:rPr lang="vi-VN" sz="1400" dirty="0">
                <a:solidFill>
                  <a:schemeClr val="accent4">
                    <a:lumMod val="75000"/>
                  </a:schemeClr>
                </a:solidFill>
                <a:latin typeface="Arial" pitchFamily="34" charset="0"/>
                <a:cs typeface="Arial" pitchFamily="34" charset="0"/>
              </a:rPr>
              <a:t>! este o platformă  gratuită cu ajutorul careia se pot creea teste interactive.</a:t>
            </a:r>
            <a:br>
              <a:rPr lang="vi-VN" sz="1400" dirty="0">
                <a:solidFill>
                  <a:schemeClr val="accent4">
                    <a:lumMod val="75000"/>
                  </a:schemeClr>
                </a:solidFill>
                <a:latin typeface="Arial" pitchFamily="34" charset="0"/>
                <a:cs typeface="Arial" pitchFamily="34" charset="0"/>
              </a:rPr>
            </a:br>
            <a:r>
              <a:rPr lang="vi-VN" sz="1400" dirty="0">
                <a:solidFill>
                  <a:schemeClr val="accent4">
                    <a:lumMod val="75000"/>
                  </a:schemeClr>
                </a:solidFill>
                <a:latin typeface="Arial" pitchFamily="34" charset="0"/>
                <a:cs typeface="Arial" pitchFamily="34" charset="0"/>
              </a:rPr>
              <a:t> A fost inventată pentru a fi accesibilă tuturor persoanelor, la clasă sau în alte medii de învăţământ din întreaga lume.</a:t>
            </a:r>
            <a:br>
              <a:rPr lang="vi-VN" sz="1400" dirty="0">
                <a:solidFill>
                  <a:schemeClr val="accent4">
                    <a:lumMod val="75000"/>
                  </a:schemeClr>
                </a:solidFill>
                <a:latin typeface="Arial" pitchFamily="34" charset="0"/>
                <a:cs typeface="Arial" pitchFamily="34" charset="0"/>
              </a:rPr>
            </a:br>
            <a:r>
              <a:rPr lang="vi-VN" sz="1400" dirty="0">
                <a:solidFill>
                  <a:schemeClr val="accent4">
                    <a:lumMod val="75000"/>
                  </a:schemeClr>
                </a:solidFill>
                <a:latin typeface="Arial" pitchFamily="34" charset="0"/>
                <a:cs typeface="Arial" pitchFamily="34" charset="0"/>
              </a:rPr>
              <a:t>Aplicaţia este folosită, acum, de peste 50 de milioane de utilizatori </a:t>
            </a:r>
            <a:endParaRPr lang="ro-RO" sz="1400" dirty="0" smtClean="0">
              <a:solidFill>
                <a:schemeClr val="accent4">
                  <a:lumMod val="75000"/>
                </a:schemeClr>
              </a:solidFill>
              <a:latin typeface="Arial" pitchFamily="34" charset="0"/>
              <a:cs typeface="Arial" pitchFamily="34" charset="0"/>
            </a:endParaRPr>
          </a:p>
          <a:p>
            <a:pPr marL="285750" indent="-285750" algn="just">
              <a:buFont typeface="Arial" pitchFamily="34" charset="0"/>
              <a:buChar char="•"/>
            </a:pPr>
            <a:r>
              <a:rPr lang="vi-VN" sz="1400" b="1" dirty="0" smtClean="0">
                <a:solidFill>
                  <a:schemeClr val="accent4">
                    <a:lumMod val="75000"/>
                  </a:schemeClr>
                </a:solidFill>
                <a:latin typeface="Arial" pitchFamily="34" charset="0"/>
                <a:cs typeface="Arial" pitchFamily="34" charset="0"/>
              </a:rPr>
              <a:t>Cum </a:t>
            </a:r>
            <a:r>
              <a:rPr lang="vi-VN" sz="1400" b="1" dirty="0">
                <a:solidFill>
                  <a:schemeClr val="accent4">
                    <a:lumMod val="75000"/>
                  </a:schemeClr>
                </a:solidFill>
                <a:latin typeface="Arial" pitchFamily="34" charset="0"/>
                <a:cs typeface="Arial" pitchFamily="34" charset="0"/>
              </a:rPr>
              <a:t>functioneaza?!</a:t>
            </a:r>
          </a:p>
          <a:p>
            <a:pPr marL="285750" indent="-285750" algn="just">
              <a:buFont typeface="Wingdings" pitchFamily="2" charset="2"/>
              <a:buChar char="ü"/>
            </a:pPr>
            <a:r>
              <a:rPr lang="vi-VN" sz="1400" b="1" dirty="0">
                <a:solidFill>
                  <a:schemeClr val="accent4">
                    <a:lumMod val="75000"/>
                  </a:schemeClr>
                </a:solidFill>
                <a:latin typeface="Arial" pitchFamily="34" charset="0"/>
                <a:cs typeface="Arial" pitchFamily="34" charset="0"/>
              </a:rPr>
              <a:t>Crează</a:t>
            </a:r>
            <a:endParaRPr lang="vi-VN" sz="1400" dirty="0">
              <a:solidFill>
                <a:schemeClr val="accent4">
                  <a:lumMod val="75000"/>
                </a:schemeClr>
              </a:solidFill>
              <a:latin typeface="Arial" pitchFamily="34" charset="0"/>
              <a:cs typeface="Arial" pitchFamily="34" charset="0"/>
            </a:endParaRPr>
          </a:p>
          <a:p>
            <a:pPr algn="just"/>
            <a:r>
              <a:rPr lang="vi-VN" sz="1400" dirty="0">
                <a:solidFill>
                  <a:schemeClr val="accent4">
                    <a:lumMod val="75000"/>
                  </a:schemeClr>
                </a:solidFill>
                <a:latin typeface="Arial" pitchFamily="34" charset="0"/>
                <a:cs typeface="Arial" pitchFamily="34" charset="0"/>
              </a:rPr>
              <a:t>    Creează un joc distractiv în câteva minute; il numim "kahoote". Poţi face o serie de întrebări , formatul şi numărul de întrebări depinde doar de alegerea ta. Poţi adăuga imagini, clip-uri video şi diagrame întrebărilor tale pentru a face testul cât mai plăcut.</a:t>
            </a:r>
          </a:p>
          <a:p>
            <a:pPr marL="285750" indent="-285750" algn="just">
              <a:buFont typeface="Wingdings" pitchFamily="2" charset="2"/>
              <a:buChar char="ü"/>
            </a:pPr>
            <a:r>
              <a:rPr lang="vi-VN" sz="1400" b="1" dirty="0" smtClean="0">
                <a:solidFill>
                  <a:schemeClr val="accent4">
                    <a:lumMod val="75000"/>
                  </a:schemeClr>
                </a:solidFill>
                <a:latin typeface="Arial" pitchFamily="34" charset="0"/>
                <a:cs typeface="Arial" pitchFamily="34" charset="0"/>
              </a:rPr>
              <a:t>Joac</a:t>
            </a:r>
            <a:r>
              <a:rPr lang="ro-RO" sz="1400" b="1" dirty="0" smtClean="0">
                <a:solidFill>
                  <a:schemeClr val="accent4">
                    <a:lumMod val="75000"/>
                  </a:schemeClr>
                </a:solidFill>
                <a:latin typeface="Arial" pitchFamily="34" charset="0"/>
                <a:cs typeface="Arial" pitchFamily="34" charset="0"/>
              </a:rPr>
              <a:t>ă</a:t>
            </a:r>
            <a:endParaRPr lang="vi-VN" sz="1400" dirty="0">
              <a:solidFill>
                <a:schemeClr val="accent4">
                  <a:lumMod val="75000"/>
                </a:schemeClr>
              </a:solidFill>
              <a:latin typeface="Arial" pitchFamily="34" charset="0"/>
              <a:cs typeface="Arial" pitchFamily="34" charset="0"/>
            </a:endParaRPr>
          </a:p>
          <a:p>
            <a:pPr algn="just"/>
            <a:r>
              <a:rPr lang="vi-VN" sz="1400" dirty="0">
                <a:solidFill>
                  <a:schemeClr val="accent4">
                    <a:lumMod val="75000"/>
                  </a:schemeClr>
                </a:solidFill>
                <a:latin typeface="Arial" pitchFamily="34" charset="0"/>
                <a:cs typeface="Arial" pitchFamily="34" charset="0"/>
              </a:rPr>
              <a:t>    Kahoot-urile se joacă cel mai bine în grup, de exemplu, o clasă. Jucătorii răspund întrebărilor de pe propriile dispozitive, în timp ce întrebările şi răspunsurile sunt afişate pe un ecran comun, pentru a uni lecţia.  Jocul  creaza un "moment-foc de tabără" , încurajând jucătorii  să interacţioneze.</a:t>
            </a:r>
            <a:br>
              <a:rPr lang="vi-VN" sz="1400" dirty="0">
                <a:solidFill>
                  <a:schemeClr val="accent4">
                    <a:lumMod val="75000"/>
                  </a:schemeClr>
                </a:solidFill>
                <a:latin typeface="Arial" pitchFamily="34" charset="0"/>
                <a:cs typeface="Arial" pitchFamily="34" charset="0"/>
              </a:rPr>
            </a:br>
            <a:r>
              <a:rPr lang="vi-VN" sz="1400" dirty="0">
                <a:solidFill>
                  <a:schemeClr val="accent4">
                    <a:lumMod val="75000"/>
                  </a:schemeClr>
                </a:solidFill>
                <a:latin typeface="Arial" pitchFamily="34" charset="0"/>
                <a:cs typeface="Arial" pitchFamily="34" charset="0"/>
              </a:rPr>
              <a:t>Pe lângă puterea de a creea propriul kahoot, jucătorii pot să caute prin milioanele de jocuri deja existente.</a:t>
            </a:r>
          </a:p>
          <a:p>
            <a:pPr marL="285750" indent="-285750" algn="just">
              <a:buFont typeface="Wingdings" pitchFamily="2" charset="2"/>
              <a:buChar char="ü"/>
            </a:pPr>
            <a:r>
              <a:rPr lang="vi-VN" sz="1400" b="1" dirty="0">
                <a:solidFill>
                  <a:schemeClr val="accent4">
                    <a:lumMod val="75000"/>
                  </a:schemeClr>
                </a:solidFill>
                <a:latin typeface="Arial" pitchFamily="34" charset="0"/>
                <a:cs typeface="Arial" pitchFamily="34" charset="0"/>
              </a:rPr>
              <a:t>Distribuie</a:t>
            </a:r>
            <a:endParaRPr lang="vi-VN" sz="1400" dirty="0">
              <a:solidFill>
                <a:schemeClr val="accent4">
                  <a:lumMod val="75000"/>
                </a:schemeClr>
              </a:solidFill>
              <a:latin typeface="Arial" pitchFamily="34" charset="0"/>
              <a:cs typeface="Arial" pitchFamily="34" charset="0"/>
            </a:endParaRPr>
          </a:p>
          <a:p>
            <a:pPr algn="just"/>
            <a:r>
              <a:rPr lang="vi-VN" sz="1400" dirty="0">
                <a:solidFill>
                  <a:schemeClr val="accent4">
                    <a:lumMod val="75000"/>
                  </a:schemeClr>
                </a:solidFill>
                <a:latin typeface="Arial" pitchFamily="34" charset="0"/>
                <a:cs typeface="Arial" pitchFamily="34" charset="0"/>
              </a:rPr>
              <a:t>    Învăţarea prin joc promovează discuţia şi impactul pedagogic, chiar dacă jucătorii sunt în aceeaş cameră sau în părţi diferite ale lumii. După un joc, încurajează jucătorii să creeze şi să distribuie propriile lor kahoot-uri pentru a aprofunda </a:t>
            </a:r>
            <a:r>
              <a:rPr lang="vi-VN" sz="1400" dirty="0" smtClean="0">
                <a:solidFill>
                  <a:schemeClr val="accent4">
                    <a:lumMod val="75000"/>
                  </a:schemeClr>
                </a:solidFill>
                <a:latin typeface="Arial" pitchFamily="34" charset="0"/>
                <a:cs typeface="Arial" pitchFamily="34" charset="0"/>
              </a:rPr>
              <a:t>înţelegerea</a:t>
            </a:r>
            <a:r>
              <a:rPr lang="vi-VN" sz="1400" dirty="0">
                <a:solidFill>
                  <a:schemeClr val="accent4">
                    <a:lumMod val="75000"/>
                  </a:schemeClr>
                </a:solidFill>
                <a:latin typeface="Arial" pitchFamily="34" charset="0"/>
                <a:cs typeface="Arial" pitchFamily="34" charset="0"/>
              </a:rPr>
              <a:t>, stăpânirea şi scopul, precum şi pentru a se  angaja în discuţii peer-led . </a:t>
            </a:r>
            <a:endParaRPr lang="vi-VN" sz="1400" b="0" i="0" dirty="0">
              <a:solidFill>
                <a:schemeClr val="accent4">
                  <a:lumMod val="75000"/>
                </a:schemeClr>
              </a:solidFill>
              <a:effectLst/>
              <a:latin typeface="Arial" pitchFamily="34" charset="0"/>
              <a:cs typeface="Arial" pitchFamily="34" charset="0"/>
            </a:endParaRPr>
          </a:p>
        </p:txBody>
      </p:sp>
    </p:spTree>
    <p:extLst>
      <p:ext uri="{BB962C8B-B14F-4D97-AF65-F5344CB8AC3E}">
        <p14:creationId xmlns:p14="http://schemas.microsoft.com/office/powerpoint/2010/main" val="171884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ahoot- ne jucăm și învăță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222195"/>
            <a:ext cx="9143999" cy="5143499"/>
          </a:xfrm>
          <a:prstGeom prst="rect">
            <a:avLst/>
          </a:prstGeom>
        </p:spPr>
      </p:pic>
      <p:sp>
        <p:nvSpPr>
          <p:cNvPr id="2" name="Rectangle 1"/>
          <p:cNvSpPr/>
          <p:nvPr/>
        </p:nvSpPr>
        <p:spPr>
          <a:xfrm>
            <a:off x="3079244" y="6024985"/>
            <a:ext cx="3041602" cy="369332"/>
          </a:xfrm>
          <a:prstGeom prst="rect">
            <a:avLst/>
          </a:prstGeom>
        </p:spPr>
        <p:txBody>
          <a:bodyPr wrap="none">
            <a:spAutoFit/>
          </a:bodyPr>
          <a:lstStyle/>
          <a:p>
            <a:r>
              <a:rPr lang="ro-RO" dirty="0"/>
              <a:t>https://youtu.be/tgxGdlqBcuA</a:t>
            </a:r>
          </a:p>
        </p:txBody>
      </p:sp>
    </p:spTree>
    <p:extLst>
      <p:ext uri="{BB962C8B-B14F-4D97-AF65-F5344CB8AC3E}">
        <p14:creationId xmlns:p14="http://schemas.microsoft.com/office/powerpoint/2010/main" val="48560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0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ORNELIA\AppData\Local\Microsoft\Windows\INetCache\IE\20XTYWL1\Padle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65" y="222195"/>
            <a:ext cx="2137870" cy="21378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12687" y="0"/>
            <a:ext cx="6625404" cy="6555641"/>
          </a:xfrm>
          <a:prstGeom prst="rect">
            <a:avLst/>
          </a:prstGeom>
          <a:noFill/>
        </p:spPr>
        <p:txBody>
          <a:bodyPr wrap="square" rtlCol="0">
            <a:spAutoFit/>
          </a:bodyPr>
          <a:lstStyle/>
          <a:p>
            <a:pPr marL="342900" lvl="0" indent="-342900">
              <a:spcBef>
                <a:spcPct val="20000"/>
              </a:spcBef>
              <a:buFont typeface="Arial" pitchFamily="34" charset="0"/>
              <a:buChar char="•"/>
            </a:pPr>
            <a:r>
              <a:rPr lang="ro-RO" sz="1400" b="1" dirty="0">
                <a:solidFill>
                  <a:srgbClr val="4F81BD"/>
                </a:solidFill>
                <a:latin typeface="Arial" pitchFamily="34" charset="0"/>
                <a:cs typeface="Arial" pitchFamily="34" charset="0"/>
              </a:rPr>
              <a:t>Ce este Padlet?</a:t>
            </a:r>
          </a:p>
          <a:p>
            <a:pPr lvl="0">
              <a:spcBef>
                <a:spcPct val="20000"/>
              </a:spcBef>
            </a:pPr>
            <a:r>
              <a:rPr lang="vi-VN" sz="1400" dirty="0">
                <a:solidFill>
                  <a:srgbClr val="4F81BD"/>
                </a:solidFill>
                <a:latin typeface="Arial" pitchFamily="34" charset="0"/>
                <a:cs typeface="Arial" pitchFamily="34" charset="0"/>
              </a:rPr>
              <a:t>Padlet este o platformă unde profesorii pot crea clase, discuta şi adăuga imagini.</a:t>
            </a:r>
            <a:endParaRPr lang="ro-RO" sz="1400" dirty="0">
              <a:solidFill>
                <a:srgbClr val="4F81BD"/>
              </a:solidFill>
              <a:latin typeface="Arial" pitchFamily="34" charset="0"/>
              <a:cs typeface="Arial" pitchFamily="34" charset="0"/>
            </a:endParaRPr>
          </a:p>
          <a:p>
            <a:pPr marL="342900" lvl="0" indent="-342900">
              <a:spcBef>
                <a:spcPct val="20000"/>
              </a:spcBef>
              <a:buFont typeface="Arial" pitchFamily="34" charset="0"/>
              <a:buChar char="•"/>
            </a:pPr>
            <a:r>
              <a:rPr lang="vi-VN" sz="1400" b="1" dirty="0">
                <a:solidFill>
                  <a:srgbClr val="4F81BD"/>
                </a:solidFill>
                <a:latin typeface="Arial" pitchFamily="34" charset="0"/>
                <a:cs typeface="Arial" pitchFamily="34" charset="0"/>
              </a:rPr>
              <a:t>Cum  </a:t>
            </a:r>
            <a:r>
              <a:rPr lang="vi-VN" sz="1400" b="1" dirty="0" smtClean="0">
                <a:solidFill>
                  <a:srgbClr val="4F81BD"/>
                </a:solidFill>
                <a:latin typeface="Arial" pitchFamily="34" charset="0"/>
                <a:cs typeface="Arial" pitchFamily="34" charset="0"/>
              </a:rPr>
              <a:t>functio</a:t>
            </a:r>
            <a:r>
              <a:rPr lang="ro-RO" sz="1400" b="1" dirty="0" smtClean="0">
                <a:solidFill>
                  <a:srgbClr val="4F81BD"/>
                </a:solidFill>
                <a:latin typeface="Arial" pitchFamily="34" charset="0"/>
                <a:cs typeface="Arial" pitchFamily="34" charset="0"/>
              </a:rPr>
              <a:t>n</a:t>
            </a:r>
            <a:r>
              <a:rPr lang="vi-VN" sz="1400" b="1" dirty="0" smtClean="0">
                <a:solidFill>
                  <a:srgbClr val="4F81BD"/>
                </a:solidFill>
                <a:latin typeface="Arial" pitchFamily="34" charset="0"/>
                <a:cs typeface="Arial" pitchFamily="34" charset="0"/>
              </a:rPr>
              <a:t>eaz</a:t>
            </a:r>
            <a:r>
              <a:rPr lang="ro-RO" sz="1400" b="1" dirty="0" smtClean="0">
                <a:solidFill>
                  <a:srgbClr val="4F81BD"/>
                </a:solidFill>
                <a:latin typeface="Arial" pitchFamily="34" charset="0"/>
                <a:cs typeface="Arial" pitchFamily="34" charset="0"/>
              </a:rPr>
              <a:t>ă</a:t>
            </a:r>
            <a:r>
              <a:rPr lang="vi-VN" sz="1400" b="1" dirty="0" smtClean="0">
                <a:solidFill>
                  <a:srgbClr val="4F81BD"/>
                </a:solidFill>
                <a:latin typeface="Arial" pitchFamily="34" charset="0"/>
                <a:cs typeface="Arial" pitchFamily="34" charset="0"/>
              </a:rPr>
              <a:t>?!</a:t>
            </a:r>
            <a:endParaRPr lang="vi-VN" sz="1400" b="1" dirty="0">
              <a:solidFill>
                <a:srgbClr val="4F81BD"/>
              </a:solidFill>
              <a:latin typeface="Arial" pitchFamily="34" charset="0"/>
              <a:cs typeface="Arial" pitchFamily="34" charset="0"/>
            </a:endParaRPr>
          </a:p>
          <a:p>
            <a:pPr marL="342900" lvl="0" indent="-342900">
              <a:spcBef>
                <a:spcPct val="20000"/>
              </a:spcBef>
              <a:buFont typeface="Wingdings" pitchFamily="2" charset="2"/>
              <a:buChar char="ü"/>
            </a:pPr>
            <a:r>
              <a:rPr lang="vi-VN" sz="1400" b="1" dirty="0">
                <a:solidFill>
                  <a:srgbClr val="4F81BD"/>
                </a:solidFill>
                <a:latin typeface="Arial" pitchFamily="34" charset="0"/>
                <a:cs typeface="Arial" pitchFamily="34" charset="0"/>
              </a:rPr>
              <a:t>In padlet poti:</a:t>
            </a:r>
            <a:endParaRPr lang="ro-RO" sz="1400" b="1" dirty="0">
              <a:solidFill>
                <a:srgbClr val="4F81BD"/>
              </a:solidFill>
              <a:latin typeface="Arial" pitchFamily="34" charset="0"/>
              <a:cs typeface="Arial" pitchFamily="34" charset="0"/>
            </a:endParaRPr>
          </a:p>
          <a:p>
            <a:pPr lvl="0">
              <a:spcBef>
                <a:spcPct val="20000"/>
              </a:spcBef>
              <a:buFont typeface="Arial"/>
              <a:buChar char="•"/>
            </a:pPr>
            <a:r>
              <a:rPr lang="vi-VN" sz="1400" dirty="0">
                <a:solidFill>
                  <a:srgbClr val="4F81BD"/>
                </a:solidFill>
                <a:latin typeface="Arial" pitchFamily="34" charset="0"/>
                <a:cs typeface="Arial" pitchFamily="34" charset="0"/>
              </a:rPr>
              <a:t>Să scrii</a:t>
            </a:r>
          </a:p>
          <a:p>
            <a:pPr lvl="0">
              <a:spcBef>
                <a:spcPct val="20000"/>
              </a:spcBef>
              <a:buFont typeface="Arial"/>
              <a:buChar char="•"/>
            </a:pPr>
            <a:r>
              <a:rPr lang="vi-VN" sz="1400" dirty="0">
                <a:solidFill>
                  <a:srgbClr val="4F81BD"/>
                </a:solidFill>
                <a:latin typeface="Arial" pitchFamily="34" charset="0"/>
                <a:cs typeface="Arial" pitchFamily="34" charset="0"/>
              </a:rPr>
              <a:t>Să înregistrezi </a:t>
            </a:r>
          </a:p>
          <a:p>
            <a:pPr lvl="0">
              <a:spcBef>
                <a:spcPct val="20000"/>
              </a:spcBef>
              <a:buFont typeface="Arial"/>
              <a:buChar char="•"/>
            </a:pPr>
            <a:r>
              <a:rPr lang="vi-VN" sz="1400" dirty="0">
                <a:solidFill>
                  <a:srgbClr val="4F81BD"/>
                </a:solidFill>
                <a:latin typeface="Arial" pitchFamily="34" charset="0"/>
                <a:cs typeface="Arial" pitchFamily="34" charset="0"/>
              </a:rPr>
              <a:t>Să adaugi un hyperlink</a:t>
            </a:r>
          </a:p>
          <a:p>
            <a:pPr lvl="0">
              <a:spcBef>
                <a:spcPct val="20000"/>
              </a:spcBef>
              <a:buFont typeface="Arial"/>
              <a:buChar char="•"/>
            </a:pPr>
            <a:r>
              <a:rPr lang="vi-VN" sz="1400" dirty="0">
                <a:solidFill>
                  <a:srgbClr val="4F81BD"/>
                </a:solidFill>
                <a:latin typeface="Arial" pitchFamily="34" charset="0"/>
                <a:cs typeface="Arial" pitchFamily="34" charset="0"/>
              </a:rPr>
              <a:t>Să adaugi o fotografie</a:t>
            </a:r>
          </a:p>
          <a:p>
            <a:pPr lvl="0">
              <a:spcBef>
                <a:spcPct val="20000"/>
              </a:spcBef>
              <a:buFont typeface="Arial"/>
              <a:buChar char="•"/>
            </a:pPr>
            <a:r>
              <a:rPr lang="vi-VN" sz="1400" dirty="0">
                <a:solidFill>
                  <a:srgbClr val="4F81BD"/>
                </a:solidFill>
                <a:latin typeface="Arial" pitchFamily="34" charset="0"/>
                <a:cs typeface="Arial" pitchFamily="34" charset="0"/>
              </a:rPr>
              <a:t>Să adaugi un document</a:t>
            </a:r>
          </a:p>
          <a:p>
            <a:pPr marL="342900" lvl="0" indent="-342900">
              <a:spcBef>
                <a:spcPct val="20000"/>
              </a:spcBef>
              <a:buFont typeface="Wingdings" pitchFamily="2" charset="2"/>
              <a:buChar char="ü"/>
            </a:pPr>
            <a:r>
              <a:rPr lang="vi-VN" sz="1400" b="1" dirty="0">
                <a:solidFill>
                  <a:srgbClr val="4F81BD"/>
                </a:solidFill>
                <a:latin typeface="Arial" pitchFamily="34" charset="0"/>
                <a:cs typeface="Arial" pitchFamily="34" charset="0"/>
              </a:rPr>
              <a:t>Editarea</a:t>
            </a:r>
            <a:r>
              <a:rPr lang="vi-VN" sz="1400" dirty="0">
                <a:solidFill>
                  <a:srgbClr val="4F81BD"/>
                </a:solidFill>
                <a:latin typeface="Arial" pitchFamily="34" charset="0"/>
                <a:cs typeface="Arial" pitchFamily="34" charset="0"/>
              </a:rPr>
              <a:t/>
            </a:r>
            <a:br>
              <a:rPr lang="vi-VN" sz="1400" dirty="0">
                <a:solidFill>
                  <a:srgbClr val="4F81BD"/>
                </a:solidFill>
                <a:latin typeface="Arial" pitchFamily="34" charset="0"/>
                <a:cs typeface="Arial" pitchFamily="34" charset="0"/>
              </a:rPr>
            </a:br>
            <a:r>
              <a:rPr lang="vi-VN" sz="1400" dirty="0">
                <a:solidFill>
                  <a:srgbClr val="4F81BD"/>
                </a:solidFill>
                <a:latin typeface="Arial" pitchFamily="34" charset="0"/>
                <a:cs typeface="Arial" pitchFamily="34" charset="0"/>
              </a:rPr>
              <a:t>Ca la majoritatea aplicaţiilor pictograma de setări este locul din care poţi edita fundalul şi schimba caracteristicile paginii.</a:t>
            </a:r>
            <a:br>
              <a:rPr lang="vi-VN" sz="1400" dirty="0">
                <a:solidFill>
                  <a:srgbClr val="4F81BD"/>
                </a:solidFill>
                <a:latin typeface="Arial" pitchFamily="34" charset="0"/>
                <a:cs typeface="Arial" pitchFamily="34" charset="0"/>
              </a:rPr>
            </a:br>
            <a:r>
              <a:rPr lang="vi-VN" sz="1400" dirty="0">
                <a:solidFill>
                  <a:srgbClr val="4F81BD"/>
                </a:solidFill>
                <a:latin typeface="Arial" pitchFamily="34" charset="0"/>
                <a:cs typeface="Arial" pitchFamily="34" charset="0"/>
              </a:rPr>
              <a:t>Sunt multe lucruri pe care le poţi adapta. Spre exemplu, îţi  poţi face padlet-ul public/privat/protejat cu parola . </a:t>
            </a:r>
            <a:br>
              <a:rPr lang="vi-VN" sz="1400" dirty="0">
                <a:solidFill>
                  <a:srgbClr val="4F81BD"/>
                </a:solidFill>
                <a:latin typeface="Arial" pitchFamily="34" charset="0"/>
                <a:cs typeface="Arial" pitchFamily="34" charset="0"/>
              </a:rPr>
            </a:br>
            <a:r>
              <a:rPr lang="vi-VN" sz="1400" dirty="0">
                <a:solidFill>
                  <a:srgbClr val="4F81BD"/>
                </a:solidFill>
                <a:latin typeface="Arial" pitchFamily="34" charset="0"/>
                <a:cs typeface="Arial" pitchFamily="34" charset="0"/>
              </a:rPr>
              <a:t>Ca profesor, poţi folosi coşul de gunoi pentru a şterge lucrurile care trebuie îndepărtate. De asemenea, poţi restricţiona editarea, lăsând padlet-ul în  modul de vizualizare în perioada când nu te afli la oră. </a:t>
            </a:r>
            <a:endParaRPr lang="ro-RO" sz="1400" dirty="0">
              <a:solidFill>
                <a:srgbClr val="4F81BD"/>
              </a:solidFill>
              <a:latin typeface="Arial" pitchFamily="34" charset="0"/>
              <a:cs typeface="Arial" pitchFamily="34" charset="0"/>
            </a:endParaRPr>
          </a:p>
          <a:p>
            <a:pPr marL="342900" lvl="0" indent="-342900">
              <a:spcBef>
                <a:spcPct val="20000"/>
              </a:spcBef>
              <a:buFont typeface="Wingdings" pitchFamily="2" charset="2"/>
              <a:buChar char="ü"/>
            </a:pPr>
            <a:r>
              <a:rPr lang="vi-VN" sz="1400" b="1" dirty="0">
                <a:solidFill>
                  <a:srgbClr val="4F81BD"/>
                </a:solidFill>
                <a:latin typeface="Arial" pitchFamily="34" charset="0"/>
                <a:cs typeface="Arial" pitchFamily="34" charset="0"/>
              </a:rPr>
              <a:t>Cum poti distribui:</a:t>
            </a:r>
            <a:r>
              <a:rPr lang="vi-VN" sz="1400" dirty="0">
                <a:solidFill>
                  <a:srgbClr val="4F81BD"/>
                </a:solidFill>
                <a:latin typeface="Arial" pitchFamily="34" charset="0"/>
                <a:cs typeface="Arial" pitchFamily="34" charset="0"/>
              </a:rPr>
              <a:t/>
            </a:r>
            <a:br>
              <a:rPr lang="vi-VN" sz="1400" dirty="0">
                <a:solidFill>
                  <a:srgbClr val="4F81BD"/>
                </a:solidFill>
                <a:latin typeface="Arial" pitchFamily="34" charset="0"/>
                <a:cs typeface="Arial" pitchFamily="34" charset="0"/>
              </a:rPr>
            </a:br>
            <a:r>
              <a:rPr lang="vi-VN" sz="1400" dirty="0">
                <a:solidFill>
                  <a:srgbClr val="4F81BD"/>
                </a:solidFill>
                <a:latin typeface="Arial" pitchFamily="34" charset="0"/>
                <a:cs typeface="Arial" pitchFamily="34" charset="0"/>
              </a:rPr>
              <a:t> Poţi  trimite link-ul în multe modalităţi. Dacă apeşi butonul de distribuire, îl poţi trimite prin email, Tweet sau chiar poţi crea un QR code. </a:t>
            </a:r>
            <a:endParaRPr lang="ro-RO" sz="1400" dirty="0">
              <a:solidFill>
                <a:srgbClr val="4F81BD"/>
              </a:solidFill>
              <a:latin typeface="Arial" pitchFamily="34" charset="0"/>
              <a:cs typeface="Arial" pitchFamily="34" charset="0"/>
            </a:endParaRPr>
          </a:p>
          <a:p>
            <a:pPr marL="342900" lvl="0" indent="-342900">
              <a:spcBef>
                <a:spcPct val="20000"/>
              </a:spcBef>
              <a:buFont typeface="Wingdings" pitchFamily="2" charset="2"/>
              <a:buChar char="ü"/>
            </a:pPr>
            <a:r>
              <a:rPr lang="vi-VN" sz="1400" b="1" dirty="0">
                <a:solidFill>
                  <a:srgbClr val="4F81BD"/>
                </a:solidFill>
                <a:latin typeface="Arial" pitchFamily="34" charset="0"/>
                <a:cs typeface="Arial" pitchFamily="34" charset="0"/>
              </a:rPr>
              <a:t>Cum poate fi folosit Padlet in sala de clasa</a:t>
            </a:r>
            <a:r>
              <a:rPr lang="vi-VN" sz="1400" b="1" dirty="0" smtClean="0">
                <a:solidFill>
                  <a:srgbClr val="4F81BD"/>
                </a:solidFill>
                <a:latin typeface="Arial" pitchFamily="34" charset="0"/>
                <a:cs typeface="Arial" pitchFamily="34" charset="0"/>
              </a:rPr>
              <a:t>?!</a:t>
            </a:r>
            <a:endParaRPr lang="ro-RO" sz="1400" b="1" dirty="0" smtClean="0">
              <a:solidFill>
                <a:srgbClr val="4F81BD"/>
              </a:solidFill>
              <a:latin typeface="Arial" pitchFamily="34" charset="0"/>
              <a:cs typeface="Arial" pitchFamily="34" charset="0"/>
            </a:endParaRPr>
          </a:p>
          <a:p>
            <a:pPr marL="285750" lvl="0" indent="-285750">
              <a:spcBef>
                <a:spcPct val="20000"/>
              </a:spcBef>
              <a:buFont typeface="Wingdings" pitchFamily="2" charset="2"/>
              <a:buChar char="ü"/>
            </a:pPr>
            <a:r>
              <a:rPr lang="vi-VN" sz="1400" dirty="0" smtClean="0">
                <a:solidFill>
                  <a:srgbClr val="4F81BD"/>
                </a:solidFill>
                <a:latin typeface="Arial" pitchFamily="34" charset="0"/>
                <a:cs typeface="Arial" pitchFamily="34" charset="0"/>
              </a:rPr>
              <a:t>Richard </a:t>
            </a:r>
            <a:r>
              <a:rPr lang="vi-VN" sz="1400" dirty="0">
                <a:solidFill>
                  <a:srgbClr val="4F81BD"/>
                </a:solidFill>
                <a:latin typeface="Arial" pitchFamily="34" charset="0"/>
                <a:cs typeface="Arial" pitchFamily="34" charset="0"/>
              </a:rPr>
              <a:t>Byrne spune că îl poţi folosi aproape ca pe un blog.</a:t>
            </a:r>
          </a:p>
          <a:p>
            <a:pPr marL="285750" lvl="0" indent="-285750">
              <a:spcBef>
                <a:spcPct val="20000"/>
              </a:spcBef>
              <a:buFont typeface="Wingdings" pitchFamily="2" charset="2"/>
              <a:buChar char="ü"/>
            </a:pPr>
            <a:r>
              <a:rPr lang="vi-VN" sz="1400" dirty="0">
                <a:solidFill>
                  <a:srgbClr val="4F81BD"/>
                </a:solidFill>
                <a:latin typeface="Arial" pitchFamily="34" charset="0"/>
                <a:cs typeface="Arial" pitchFamily="34" charset="0"/>
              </a:rPr>
              <a:t>Puteţi avea un Padlet al clasei şi puteţi pune link-uri cu orice altceva cum ar fi teme, proiecte sau prezentări.</a:t>
            </a:r>
          </a:p>
          <a:p>
            <a:pPr marL="285750" lvl="0" indent="-285750">
              <a:spcBef>
                <a:spcPct val="20000"/>
              </a:spcBef>
              <a:buFont typeface="Wingdings" pitchFamily="2" charset="2"/>
              <a:buChar char="ü"/>
            </a:pPr>
            <a:r>
              <a:rPr lang="vi-VN" sz="1400" dirty="0">
                <a:solidFill>
                  <a:srgbClr val="4F81BD"/>
                </a:solidFill>
                <a:latin typeface="Arial" pitchFamily="34" charset="0"/>
                <a:cs typeface="Arial" pitchFamily="34" charset="0"/>
              </a:rPr>
              <a:t>Îl puteţi folosi ca pe un canal de discuţii al clasei.</a:t>
            </a:r>
          </a:p>
          <a:p>
            <a:pPr marL="285750" lvl="0" indent="-285750">
              <a:spcBef>
                <a:spcPct val="20000"/>
              </a:spcBef>
              <a:buFont typeface="Wingdings" pitchFamily="2" charset="2"/>
              <a:buChar char="ü"/>
            </a:pPr>
            <a:r>
              <a:rPr lang="vi-VN" sz="1400" dirty="0">
                <a:solidFill>
                  <a:srgbClr val="4F81BD"/>
                </a:solidFill>
                <a:latin typeface="Arial" pitchFamily="34" charset="0"/>
                <a:cs typeface="Arial" pitchFamily="34" charset="0"/>
              </a:rPr>
              <a:t>Sau puteţi să îi puneţi pe elevi să lucreze la o problemă şi să pună o poză cu rezolvarea acesteia în Padlet-ul clasei.</a:t>
            </a:r>
          </a:p>
        </p:txBody>
      </p:sp>
    </p:spTree>
    <p:extLst>
      <p:ext uri="{BB962C8B-B14F-4D97-AF65-F5344CB8AC3E}">
        <p14:creationId xmlns:p14="http://schemas.microsoft.com/office/powerpoint/2010/main" val="3066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plicatii colaborative Padl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92708"/>
            <a:ext cx="9082230" cy="5108755"/>
          </a:xfrm>
          <a:prstGeom prst="rect">
            <a:avLst/>
          </a:prstGeom>
        </p:spPr>
      </p:pic>
      <p:sp>
        <p:nvSpPr>
          <p:cNvPr id="2" name="Rectangle 1"/>
          <p:cNvSpPr/>
          <p:nvPr/>
        </p:nvSpPr>
        <p:spPr>
          <a:xfrm>
            <a:off x="3197655" y="5872280"/>
            <a:ext cx="2998898" cy="369332"/>
          </a:xfrm>
          <a:prstGeom prst="rect">
            <a:avLst/>
          </a:prstGeom>
        </p:spPr>
        <p:txBody>
          <a:bodyPr wrap="none">
            <a:spAutoFit/>
          </a:bodyPr>
          <a:lstStyle/>
          <a:p>
            <a:r>
              <a:rPr lang="ro-RO" dirty="0"/>
              <a:t>https://youtu.be/3BtIiHDjAU4</a:t>
            </a:r>
          </a:p>
        </p:txBody>
      </p:sp>
    </p:spTree>
    <p:extLst>
      <p:ext uri="{BB962C8B-B14F-4D97-AF65-F5344CB8AC3E}">
        <p14:creationId xmlns:p14="http://schemas.microsoft.com/office/powerpoint/2010/main" val="392456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246" y="274638"/>
            <a:ext cx="5794554" cy="1143000"/>
          </a:xfrm>
        </p:spPr>
        <p:txBody>
          <a:bodyPr>
            <a:normAutofit fontScale="90000"/>
          </a:bodyPr>
          <a:lstStyle/>
          <a:p>
            <a:r>
              <a:rPr lang="ro-RO" dirty="0">
                <a:solidFill>
                  <a:srgbClr val="2A2A2A"/>
                </a:solidFill>
                <a:latin typeface="Lilly"/>
              </a:rPr>
              <a:t>Ce este Mentimeter ?</a:t>
            </a:r>
            <a:br>
              <a:rPr lang="ro-RO" dirty="0">
                <a:solidFill>
                  <a:srgbClr val="2A2A2A"/>
                </a:solidFill>
                <a:latin typeface="Lilly"/>
              </a:rPr>
            </a:br>
            <a:endParaRPr lang="ro-RO" dirty="0"/>
          </a:p>
        </p:txBody>
      </p:sp>
      <p:pic>
        <p:nvPicPr>
          <p:cNvPr id="5123" name="Picture 3" descr="C:\Users\CORNELIA\AppData\Local\Microsoft\Windows\INetCache\IE\20XTYWL1\Mentimeter_New_Logo_202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964" y="0"/>
            <a:ext cx="2748690" cy="27486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92246" y="680310"/>
            <a:ext cx="6108200" cy="5909310"/>
          </a:xfrm>
          <a:prstGeom prst="rect">
            <a:avLst/>
          </a:prstGeom>
          <a:noFill/>
        </p:spPr>
        <p:txBody>
          <a:bodyPr wrap="square" rtlCol="0">
            <a:spAutoFit/>
          </a:bodyPr>
          <a:lstStyle/>
          <a:p>
            <a:pPr algn="just"/>
            <a:r>
              <a:rPr lang="vi-VN" dirty="0">
                <a:solidFill>
                  <a:schemeClr val="tx2">
                    <a:lumMod val="60000"/>
                    <a:lumOff val="40000"/>
                  </a:schemeClr>
                </a:solidFill>
                <a:latin typeface="Molengo"/>
              </a:rPr>
              <a:t>Mentimeter este o aplicație care îți permite să interacționezi cu un grup  țintă în timp real. Este un instrument pentru sondaje unde poți pune întrebarea și grupul țintă poate da răspunsul folosind un telefon mobil sau orice alt dispozitiv conectat la internet. </a:t>
            </a:r>
          </a:p>
          <a:p>
            <a:pPr algn="just"/>
            <a:r>
              <a:rPr lang="vi-VN" b="1" dirty="0">
                <a:solidFill>
                  <a:schemeClr val="tx2">
                    <a:lumMod val="60000"/>
                    <a:lumOff val="40000"/>
                  </a:schemeClr>
                </a:solidFill>
                <a:latin typeface="Lilly"/>
              </a:rPr>
              <a:t>Cum functioneaza?!</a:t>
            </a:r>
          </a:p>
          <a:p>
            <a:pPr marL="285750" indent="-285750" algn="just">
              <a:buFont typeface="Wingdings" pitchFamily="2" charset="2"/>
              <a:buChar char="ü"/>
            </a:pPr>
            <a:r>
              <a:rPr lang="vi-VN" dirty="0">
                <a:solidFill>
                  <a:schemeClr val="tx2">
                    <a:lumMod val="60000"/>
                    <a:lumOff val="40000"/>
                  </a:schemeClr>
                </a:solidFill>
                <a:latin typeface="Molengo"/>
              </a:rPr>
              <a:t>Pentru a crea un sondaj se va apăsa pe butonul "New presentation" (Prezentare nouă), apoi se va alege numele </a:t>
            </a:r>
            <a:r>
              <a:rPr lang="vi-VN" dirty="0" smtClean="0">
                <a:solidFill>
                  <a:schemeClr val="tx2">
                    <a:lumMod val="60000"/>
                    <a:lumOff val="40000"/>
                  </a:schemeClr>
                </a:solidFill>
                <a:latin typeface="Molengo"/>
              </a:rPr>
              <a:t>acesteia.</a:t>
            </a:r>
            <a:endParaRPr lang="ro-RO" dirty="0" smtClean="0">
              <a:solidFill>
                <a:schemeClr val="tx2">
                  <a:lumMod val="60000"/>
                  <a:lumOff val="40000"/>
                </a:schemeClr>
              </a:solidFill>
              <a:latin typeface="Molengo"/>
            </a:endParaRPr>
          </a:p>
          <a:p>
            <a:pPr marL="285750" indent="-285750" algn="just">
              <a:buFont typeface="Wingdings" pitchFamily="2" charset="2"/>
              <a:buChar char="ü"/>
            </a:pPr>
            <a:r>
              <a:rPr lang="vi-VN" dirty="0" smtClean="0">
                <a:solidFill>
                  <a:schemeClr val="tx2">
                    <a:lumMod val="60000"/>
                    <a:lumOff val="40000"/>
                  </a:schemeClr>
                </a:solidFill>
                <a:latin typeface="Molengo"/>
              </a:rPr>
              <a:t>În </a:t>
            </a:r>
            <a:r>
              <a:rPr lang="vi-VN" dirty="0">
                <a:solidFill>
                  <a:schemeClr val="tx2">
                    <a:lumMod val="60000"/>
                    <a:lumOff val="40000"/>
                  </a:schemeClr>
                </a:solidFill>
                <a:latin typeface="Molengo"/>
              </a:rPr>
              <a:t>partea dreaptă va fi meniul pentru editarea tipului de întrebare . După această alegere veți pune titlul întrebării și opțiunile de răspuns și modul în care vor fi afișate. </a:t>
            </a:r>
            <a:endParaRPr lang="ro-RO" dirty="0" smtClean="0">
              <a:solidFill>
                <a:schemeClr val="tx2">
                  <a:lumMod val="60000"/>
                  <a:lumOff val="40000"/>
                </a:schemeClr>
              </a:solidFill>
              <a:latin typeface="Molengo"/>
            </a:endParaRPr>
          </a:p>
          <a:p>
            <a:pPr marL="285750" indent="-285750" algn="just">
              <a:buFont typeface="Wingdings" pitchFamily="2" charset="2"/>
              <a:buChar char="ü"/>
            </a:pPr>
            <a:r>
              <a:rPr lang="vi-VN" dirty="0" smtClean="0">
                <a:solidFill>
                  <a:schemeClr val="tx2">
                    <a:lumMod val="60000"/>
                    <a:lumOff val="40000"/>
                  </a:schemeClr>
                </a:solidFill>
                <a:latin typeface="Molengo"/>
              </a:rPr>
              <a:t>Ultimul </a:t>
            </a:r>
            <a:r>
              <a:rPr lang="vi-VN" dirty="0">
                <a:solidFill>
                  <a:schemeClr val="tx2">
                    <a:lumMod val="60000"/>
                    <a:lumOff val="40000"/>
                  </a:schemeClr>
                </a:solidFill>
                <a:latin typeface="Molengo"/>
              </a:rPr>
              <a:t>pas este prezentarea , ce se realizează cu ajutorul butonului "Present" din dreapta sus. </a:t>
            </a:r>
            <a:endParaRPr lang="ro-RO" dirty="0" smtClean="0">
              <a:solidFill>
                <a:schemeClr val="tx2">
                  <a:lumMod val="60000"/>
                  <a:lumOff val="40000"/>
                </a:schemeClr>
              </a:solidFill>
              <a:latin typeface="Molengo"/>
            </a:endParaRPr>
          </a:p>
          <a:p>
            <a:pPr marL="285750" indent="-285750" algn="just">
              <a:buFont typeface="Wingdings" pitchFamily="2" charset="2"/>
              <a:buChar char="ü"/>
            </a:pPr>
            <a:r>
              <a:rPr lang="vi-VN" dirty="0" smtClean="0">
                <a:solidFill>
                  <a:schemeClr val="tx2">
                    <a:lumMod val="60000"/>
                    <a:lumOff val="40000"/>
                  </a:schemeClr>
                </a:solidFill>
                <a:latin typeface="Molengo"/>
              </a:rPr>
              <a:t>După </a:t>
            </a:r>
            <a:r>
              <a:rPr lang="vi-VN" dirty="0">
                <a:solidFill>
                  <a:schemeClr val="tx2">
                    <a:lumMod val="60000"/>
                    <a:lumOff val="40000"/>
                  </a:schemeClr>
                </a:solidFill>
                <a:latin typeface="Molengo"/>
              </a:rPr>
              <a:t>prezentarea întrebării în partea de sus a ecranului va fi vizibil un cod. </a:t>
            </a:r>
            <a:endParaRPr lang="ro-RO" dirty="0" smtClean="0">
              <a:solidFill>
                <a:schemeClr val="tx2">
                  <a:lumMod val="60000"/>
                  <a:lumOff val="40000"/>
                </a:schemeClr>
              </a:solidFill>
              <a:latin typeface="Molengo"/>
            </a:endParaRPr>
          </a:p>
          <a:p>
            <a:pPr marL="285750" indent="-285750" algn="just">
              <a:buFont typeface="Wingdings" pitchFamily="2" charset="2"/>
              <a:buChar char="ü"/>
            </a:pPr>
            <a:r>
              <a:rPr lang="vi-VN" dirty="0" smtClean="0">
                <a:solidFill>
                  <a:schemeClr val="tx2">
                    <a:lumMod val="60000"/>
                    <a:lumOff val="40000"/>
                  </a:schemeClr>
                </a:solidFill>
                <a:latin typeface="Molengo"/>
              </a:rPr>
              <a:t>Grupul </a:t>
            </a:r>
            <a:r>
              <a:rPr lang="vi-VN" dirty="0">
                <a:solidFill>
                  <a:schemeClr val="tx2">
                    <a:lumMod val="60000"/>
                    <a:lumOff val="40000"/>
                  </a:schemeClr>
                </a:solidFill>
                <a:latin typeface="Molengo"/>
              </a:rPr>
              <a:t>țintă va accesa pagina aplicației și va introduce codul afișat în spațiul destinat acestuia, această acțiune fiind precedată de răspunderea întrebării pe dispozitivul propriu și afișarea rezultatului pe ecranul cu întrebarea.</a:t>
            </a:r>
            <a:endParaRPr lang="vi-VN" b="0" i="0" dirty="0">
              <a:solidFill>
                <a:schemeClr val="tx2">
                  <a:lumMod val="60000"/>
                  <a:lumOff val="40000"/>
                </a:schemeClr>
              </a:solidFill>
              <a:effectLst/>
              <a:latin typeface="Molengo"/>
            </a:endParaRPr>
          </a:p>
        </p:txBody>
      </p:sp>
    </p:spTree>
    <p:extLst>
      <p:ext uri="{BB962C8B-B14F-4D97-AF65-F5344CB8AC3E}">
        <p14:creationId xmlns:p14="http://schemas.microsoft.com/office/powerpoint/2010/main" val="34088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ntimeter Tutorial - Create your first Mentimeter present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48495"/>
            <a:ext cx="9144000" cy="5143500"/>
          </a:xfrm>
          <a:prstGeom prst="rect">
            <a:avLst/>
          </a:prstGeom>
        </p:spPr>
      </p:pic>
      <p:pic>
        <p:nvPicPr>
          <p:cNvPr id="9219" name="Picture 3" descr="C:\Users\CORNELIA\AppData\Local\Microsoft\Windows\INetCache\IE\VPPPRN3Z\online-3412473_960_72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0690" y="32957"/>
            <a:ext cx="1823307" cy="12155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0605" y="636893"/>
            <a:ext cx="3161828" cy="369332"/>
          </a:xfrm>
          <a:prstGeom prst="rect">
            <a:avLst/>
          </a:prstGeom>
        </p:spPr>
        <p:txBody>
          <a:bodyPr wrap="none">
            <a:spAutoFit/>
          </a:bodyPr>
          <a:lstStyle/>
          <a:p>
            <a:r>
              <a:rPr lang="ro-RO" dirty="0"/>
              <a:t>https://youtu.be/Sd0fAenuAnw</a:t>
            </a:r>
          </a:p>
        </p:txBody>
      </p:sp>
    </p:spTree>
    <p:extLst>
      <p:ext uri="{BB962C8B-B14F-4D97-AF65-F5344CB8AC3E}">
        <p14:creationId xmlns:p14="http://schemas.microsoft.com/office/powerpoint/2010/main" val="144471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Clasa inversată = Flipped classroom</a:t>
            </a:r>
            <a:endParaRPr lang="ro-RO" dirty="0"/>
          </a:p>
        </p:txBody>
      </p:sp>
      <p:pic>
        <p:nvPicPr>
          <p:cNvPr id="3" name="Flipping the Classroom- Explain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4375" y="1177249"/>
            <a:ext cx="8236920" cy="4633268"/>
          </a:xfrm>
          <a:prstGeom prst="rect">
            <a:avLst/>
          </a:prstGeom>
        </p:spPr>
      </p:pic>
      <p:sp>
        <p:nvSpPr>
          <p:cNvPr id="4" name="Rectangle 3"/>
          <p:cNvSpPr/>
          <p:nvPr/>
        </p:nvSpPr>
        <p:spPr>
          <a:xfrm>
            <a:off x="2983733" y="6362356"/>
            <a:ext cx="3111621" cy="369332"/>
          </a:xfrm>
          <a:prstGeom prst="rect">
            <a:avLst/>
          </a:prstGeom>
        </p:spPr>
        <p:txBody>
          <a:bodyPr wrap="none">
            <a:spAutoFit/>
          </a:bodyPr>
          <a:lstStyle/>
          <a:p>
            <a:r>
              <a:rPr lang="ro-RO" dirty="0"/>
              <a:t>https://youtu.be/iQWvc6qhTds</a:t>
            </a:r>
          </a:p>
        </p:txBody>
      </p:sp>
    </p:spTree>
    <p:extLst>
      <p:ext uri="{BB962C8B-B14F-4D97-AF65-F5344CB8AC3E}">
        <p14:creationId xmlns:p14="http://schemas.microsoft.com/office/powerpoint/2010/main" val="379042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422</TotalTime>
  <Words>84</Words>
  <Application>Microsoft Office PowerPoint</Application>
  <PresentationFormat>On-screen Show (4:3)</PresentationFormat>
  <Paragraphs>43</Paragraphs>
  <Slides>11</Slides>
  <Notes>0</Notes>
  <HiddenSlides>0</HiddenSlides>
  <MMClips>4</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APLICAȚII UTILE PENTRU ȘCOALA ONLINE </vt:lpstr>
      <vt:lpstr> Pentru a oferi elevilor o experiență interesantă și interactivă la clasă, complementar aplicațiilor Google pentru educație, profesorii pot folosi pentru ore, teme și proiecte numeroase resurse digitale. În plus, pot să fie activi în comunități dedicate educatorilor, să se înscrie în programe educaționale și să participe la competiții.Aplicatii precum Animoto, Vtility, Padlet, etc. sunt create pentru a ajuta elevii în procesul de învățare creativă. </vt:lpstr>
      <vt:lpstr>PowerPoint Presentation</vt:lpstr>
      <vt:lpstr>PowerPoint Presentation</vt:lpstr>
      <vt:lpstr>PowerPoint Presentation</vt:lpstr>
      <vt:lpstr>PowerPoint Presentation</vt:lpstr>
      <vt:lpstr>Ce este Mentimeter ? </vt:lpstr>
      <vt:lpstr>PowerPoint Presentation</vt:lpstr>
      <vt:lpstr>Clasa inversată = Flipped classroom</vt:lpstr>
      <vt:lpstr>PowerPoint Presentation</vt:lpstr>
      <vt:lpstr>Vă mulțumesc pentru atenție!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CORNELIA</cp:lastModifiedBy>
  <cp:revision>54</cp:revision>
  <dcterms:created xsi:type="dcterms:W3CDTF">2013-08-21T19:17:07Z</dcterms:created>
  <dcterms:modified xsi:type="dcterms:W3CDTF">2020-10-28T15:23:22Z</dcterms:modified>
</cp:coreProperties>
</file>